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Open Sans Bold" panose="020B0604020202020204" charset="0"/>
      <p:regular r:id="rId15"/>
    </p:embeddedFont>
    <p:embeddedFont>
      <p:font typeface="Elika Gorica" panose="020B0604020202020204" charset="0"/>
      <p:regular r:id="rId16"/>
    </p:embeddedFont>
    <p:embeddedFont>
      <p:font typeface="Anton" panose="020B0604020202020204" charset="0"/>
      <p:regular r:id="rId17"/>
    </p:embeddedFont>
    <p:embeddedFont>
      <p:font typeface="Lora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 Bold" panose="020B0604020202020204" charset="0"/>
      <p:regular r:id="rId23"/>
    </p:embeddedFont>
    <p:embeddedFont>
      <p:font typeface="Open Sans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Lora Bold" panose="020B0604020202020204" charset="0"/>
      <p:regular r:id="rId26"/>
    </p:embeddedFont>
    <p:embeddedFont>
      <p:font typeface="Arial Bold" panose="020B0704020202020204" pitchFamily="3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1157288"/>
            <a:ext cx="3086100" cy="2314575"/>
            <a:chOff x="0" y="0"/>
            <a:chExt cx="8128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95907" y="5143500"/>
            <a:ext cx="5191610" cy="3893707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246376" y="4739625"/>
            <a:ext cx="5241029" cy="3930772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t="-42454" b="-57909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6488380" y="7265849"/>
            <a:ext cx="381359" cy="381359"/>
          </a:xfrm>
          <a:custGeom>
            <a:avLst/>
            <a:gdLst/>
            <a:ahLst/>
            <a:cxnLst/>
            <a:rect l="l" t="t" r="r" b="b"/>
            <a:pathLst>
              <a:path w="381359" h="381359">
                <a:moveTo>
                  <a:pt x="0" y="0"/>
                </a:moveTo>
                <a:lnTo>
                  <a:pt x="381358" y="0"/>
                </a:lnTo>
                <a:lnTo>
                  <a:pt x="381358" y="381359"/>
                </a:lnTo>
                <a:lnTo>
                  <a:pt x="0" y="381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61893" y="3057754"/>
            <a:ext cx="7217563" cy="227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566"/>
              </a:lnSpc>
              <a:spcBef>
                <a:spcPct val="0"/>
              </a:spcBef>
            </a:pPr>
            <a:r>
              <a:rPr lang="en-US" sz="13262">
                <a:solidFill>
                  <a:srgbClr val="B81212"/>
                </a:solidFill>
                <a:latin typeface="Elika Gorica"/>
                <a:ea typeface="Elika Gorica"/>
                <a:cs typeface="Elika Gorica"/>
                <a:sym typeface="Elika Gorica"/>
              </a:rPr>
              <a:t>FITFLEX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086" y="7284105"/>
            <a:ext cx="5329844" cy="194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Team Leader: Pooja.S 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Team Leader: Pradisha.V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Team Member: Prathiksha.G.V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Team Member: Priya dharshini.T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1614168"/>
            <a:ext cx="16230600" cy="131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7"/>
              </a:lnSpc>
            </a:pPr>
            <a:r>
              <a:rPr lang="en-US" sz="694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VALLIAMMAL COLLEGE FOR WOMEN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73286" y="5376272"/>
            <a:ext cx="7994777" cy="67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3862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Team ID:SWTID17412489741499812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40218" y="7218224"/>
            <a:ext cx="5797154" cy="194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poojas22cs059@gmail.com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pradishav22cs060@gmail.com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prathikshagv22cs061@gmail.com</a:t>
            </a:r>
          </a:p>
          <a:p>
            <a:pPr algn="l"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priyadharshinit22cs062@gmail.com</a:t>
            </a:r>
          </a:p>
        </p:txBody>
      </p:sp>
      <p:sp>
        <p:nvSpPr>
          <p:cNvPr id="16" name="Freeform 16"/>
          <p:cNvSpPr/>
          <p:nvPr/>
        </p:nvSpPr>
        <p:spPr>
          <a:xfrm>
            <a:off x="6488380" y="7777444"/>
            <a:ext cx="381359" cy="381359"/>
          </a:xfrm>
          <a:custGeom>
            <a:avLst/>
            <a:gdLst/>
            <a:ahLst/>
            <a:cxnLst/>
            <a:rect l="l" t="t" r="r" b="b"/>
            <a:pathLst>
              <a:path w="381359" h="381359">
                <a:moveTo>
                  <a:pt x="0" y="0"/>
                </a:moveTo>
                <a:lnTo>
                  <a:pt x="381358" y="0"/>
                </a:lnTo>
                <a:lnTo>
                  <a:pt x="381358" y="381358"/>
                </a:lnTo>
                <a:lnTo>
                  <a:pt x="0" y="3813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88865" y="8292152"/>
            <a:ext cx="381359" cy="381359"/>
          </a:xfrm>
          <a:custGeom>
            <a:avLst/>
            <a:gdLst/>
            <a:ahLst/>
            <a:cxnLst/>
            <a:rect l="l" t="t" r="r" b="b"/>
            <a:pathLst>
              <a:path w="381359" h="381359">
                <a:moveTo>
                  <a:pt x="0" y="0"/>
                </a:moveTo>
                <a:lnTo>
                  <a:pt x="381358" y="0"/>
                </a:lnTo>
                <a:lnTo>
                  <a:pt x="381358" y="381359"/>
                </a:lnTo>
                <a:lnTo>
                  <a:pt x="0" y="381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488865" y="8846528"/>
            <a:ext cx="381359" cy="381359"/>
          </a:xfrm>
          <a:custGeom>
            <a:avLst/>
            <a:gdLst/>
            <a:ahLst/>
            <a:cxnLst/>
            <a:rect l="l" t="t" r="r" b="b"/>
            <a:pathLst>
              <a:path w="381359" h="381359">
                <a:moveTo>
                  <a:pt x="0" y="0"/>
                </a:moveTo>
                <a:lnTo>
                  <a:pt x="381358" y="0"/>
                </a:lnTo>
                <a:lnTo>
                  <a:pt x="381358" y="381359"/>
                </a:lnTo>
                <a:lnTo>
                  <a:pt x="0" y="381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61458" y="7904187"/>
            <a:ext cx="3086100" cy="2314575"/>
            <a:chOff x="0" y="0"/>
            <a:chExt cx="8128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312190" y="1247433"/>
            <a:ext cx="5947110" cy="5771075"/>
            <a:chOff x="0" y="0"/>
            <a:chExt cx="6350000" cy="6162040"/>
          </a:xfrm>
        </p:grpSpPr>
        <p:sp>
          <p:nvSpPr>
            <p:cNvPr id="6" name="Freeform 6"/>
            <p:cNvSpPr/>
            <p:nvPr/>
          </p:nvSpPr>
          <p:spPr>
            <a:xfrm>
              <a:off x="431800" y="43180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5486400" y="0"/>
                  </a:moveTo>
                  <a:lnTo>
                    <a:pt x="5486400" y="5298440"/>
                  </a:lnTo>
                  <a:lnTo>
                    <a:pt x="0" y="529844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918200" cy="5730240"/>
            </a:xfrm>
            <a:custGeom>
              <a:avLst/>
              <a:gdLst/>
              <a:ahLst/>
              <a:cxnLst/>
              <a:rect l="l" t="t" r="r" b="b"/>
              <a:pathLst>
                <a:path w="5918200" h="5730240">
                  <a:moveTo>
                    <a:pt x="431800" y="0"/>
                  </a:moveTo>
                  <a:lnTo>
                    <a:pt x="0" y="0"/>
                  </a:lnTo>
                  <a:lnTo>
                    <a:pt x="0" y="5730240"/>
                  </a:lnTo>
                  <a:lnTo>
                    <a:pt x="5918200" y="5730240"/>
                  </a:lnTo>
                  <a:lnTo>
                    <a:pt x="5918200" y="0"/>
                  </a:lnTo>
                  <a:close/>
                </a:path>
              </a:pathLst>
            </a:custGeom>
            <a:blipFill>
              <a:blip r:embed="rId2"/>
              <a:stretch>
                <a:fillRect l="-22618" r="-226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123421" y="678570"/>
            <a:ext cx="8020579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FUTURE ENHANCEMENTS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3869" y="1962627"/>
            <a:ext cx="8498949" cy="31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Integrate social sharing features</a:t>
            </a:r>
          </a:p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Add gamification elements</a:t>
            </a:r>
          </a:p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Incorporate wearable device integration</a:t>
            </a:r>
          </a:p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Expand exercise database</a:t>
            </a:r>
          </a:p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Implement personalized coaching</a:t>
            </a:r>
          </a:p>
          <a:p>
            <a:pPr marL="651755" lvl="1" indent="-325877" algn="l">
              <a:lnSpc>
                <a:spcPts val="4226"/>
              </a:lnSpc>
              <a:buFont typeface="Arial"/>
              <a:buChar char="•"/>
            </a:pPr>
            <a:r>
              <a:rPr lang="en-US" sz="301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Enhance mobile 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3869" y="7381825"/>
            <a:ext cx="10847184" cy="18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873" lvl="1" indent="-288437" algn="just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FitFlex is a user-friendly fitness web application.</a:t>
            </a:r>
          </a:p>
          <a:p>
            <a:pPr marL="576873" lvl="1" indent="-288437" algn="just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It provides personalized workout plans and tracks progress.</a:t>
            </a:r>
          </a:p>
          <a:p>
            <a:pPr marL="576873" lvl="1" indent="-288437" algn="just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Key features include filtering, search, and responsive design.</a:t>
            </a:r>
          </a:p>
          <a:p>
            <a:pPr marL="576873" lvl="1" indent="-288437" algn="just">
              <a:lnSpc>
                <a:spcPts val="3740"/>
              </a:lnSpc>
              <a:buFont typeface="Arial"/>
              <a:buChar char="•"/>
            </a:pPr>
            <a:r>
              <a:rPr lang="en-US" sz="267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FitFlex helps users achieve their fitness goals.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33869" y="6029178"/>
            <a:ext cx="4252144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272" y="1028700"/>
            <a:ext cx="6117651" cy="2500590"/>
          </a:xfrm>
          <a:custGeom>
            <a:avLst/>
            <a:gdLst/>
            <a:ahLst/>
            <a:cxnLst/>
            <a:rect l="l" t="t" r="r" b="b"/>
            <a:pathLst>
              <a:path w="6117651" h="2500590">
                <a:moveTo>
                  <a:pt x="0" y="0"/>
                </a:moveTo>
                <a:lnTo>
                  <a:pt x="6117651" y="0"/>
                </a:lnTo>
                <a:lnTo>
                  <a:pt x="6117651" y="2500590"/>
                </a:lnTo>
                <a:lnTo>
                  <a:pt x="0" y="2500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29077" y="1028700"/>
            <a:ext cx="5883741" cy="2500590"/>
          </a:xfrm>
          <a:custGeom>
            <a:avLst/>
            <a:gdLst/>
            <a:ahLst/>
            <a:cxnLst/>
            <a:rect l="l" t="t" r="r" b="b"/>
            <a:pathLst>
              <a:path w="5883741" h="2500590">
                <a:moveTo>
                  <a:pt x="0" y="0"/>
                </a:moveTo>
                <a:lnTo>
                  <a:pt x="5883741" y="0"/>
                </a:lnTo>
                <a:lnTo>
                  <a:pt x="5883741" y="2500590"/>
                </a:lnTo>
                <a:lnTo>
                  <a:pt x="0" y="250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7881" y="4171659"/>
            <a:ext cx="5570154" cy="2617972"/>
          </a:xfrm>
          <a:custGeom>
            <a:avLst/>
            <a:gdLst/>
            <a:ahLst/>
            <a:cxnLst/>
            <a:rect l="l" t="t" r="r" b="b"/>
            <a:pathLst>
              <a:path w="5570154" h="2617972">
                <a:moveTo>
                  <a:pt x="0" y="0"/>
                </a:moveTo>
                <a:lnTo>
                  <a:pt x="5570154" y="0"/>
                </a:lnTo>
                <a:lnTo>
                  <a:pt x="5570154" y="2617972"/>
                </a:lnTo>
                <a:lnTo>
                  <a:pt x="0" y="2617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79551" y="6789631"/>
            <a:ext cx="6233268" cy="2617972"/>
          </a:xfrm>
          <a:custGeom>
            <a:avLst/>
            <a:gdLst/>
            <a:ahLst/>
            <a:cxnLst/>
            <a:rect l="l" t="t" r="r" b="b"/>
            <a:pathLst>
              <a:path w="6233268" h="2617972">
                <a:moveTo>
                  <a:pt x="0" y="0"/>
                </a:moveTo>
                <a:lnTo>
                  <a:pt x="6233267" y="0"/>
                </a:lnTo>
                <a:lnTo>
                  <a:pt x="6233267" y="2617973"/>
                </a:lnTo>
                <a:lnTo>
                  <a:pt x="0" y="2617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24692" y="6757286"/>
            <a:ext cx="6145664" cy="2650318"/>
          </a:xfrm>
          <a:custGeom>
            <a:avLst/>
            <a:gdLst/>
            <a:ahLst/>
            <a:cxnLst/>
            <a:rect l="l" t="t" r="r" b="b"/>
            <a:pathLst>
              <a:path w="6145664" h="2650318">
                <a:moveTo>
                  <a:pt x="0" y="0"/>
                </a:moveTo>
                <a:lnTo>
                  <a:pt x="6145664" y="0"/>
                </a:lnTo>
                <a:lnTo>
                  <a:pt x="6145664" y="2650318"/>
                </a:lnTo>
                <a:lnTo>
                  <a:pt x="0" y="2650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631903" y="8743950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770356" y="2278995"/>
            <a:ext cx="4605203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SCREENSHOTS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606108" y="-1872388"/>
            <a:ext cx="2933700" cy="2901088"/>
            <a:chOff x="0" y="0"/>
            <a:chExt cx="772662" cy="7640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72662" cy="764073"/>
            </a:xfrm>
            <a:custGeom>
              <a:avLst/>
              <a:gdLst/>
              <a:ahLst/>
              <a:cxnLst/>
              <a:rect l="l" t="t" r="r" b="b"/>
              <a:pathLst>
                <a:path w="772662" h="764073">
                  <a:moveTo>
                    <a:pt x="0" y="0"/>
                  </a:moveTo>
                  <a:lnTo>
                    <a:pt x="772662" y="0"/>
                  </a:lnTo>
                  <a:lnTo>
                    <a:pt x="772662" y="764073"/>
                  </a:lnTo>
                  <a:lnTo>
                    <a:pt x="0" y="764073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72662" cy="802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8467" y="-106807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103425" y="8354556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6529" y="3479154"/>
            <a:ext cx="5779146" cy="57791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66529" y="3479154"/>
            <a:ext cx="5475736" cy="54757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blipFill>
              <a:blip r:embed="rId2"/>
              <a:stretch>
                <a:fillRect l="-27998" r="-21814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1172920" y="1523365"/>
            <a:ext cx="3513233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CE1313"/>
                </a:solidFill>
                <a:latin typeface="Anton"/>
                <a:ea typeface="Anton"/>
                <a:cs typeface="Anton"/>
                <a:sym typeface="Anton"/>
              </a:rPr>
              <a:t>REFERENCE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27628" y="3796007"/>
            <a:ext cx="7003818" cy="1347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3"/>
              </a:lnSpc>
            </a:pPr>
            <a:r>
              <a:rPr lang="en-US" sz="38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https://github.com/pooja02005/FitFlex_Pooja.S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12599" y="5609126"/>
            <a:ext cx="9433875" cy="16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5"/>
              </a:lnSpc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https://drive.google.com/file/d/1MGfd-d2iG8HTVV44nUGlzFqKn6IO4qX3/view?usp=sharing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532774" cy="1404208"/>
            <a:chOff x="0" y="0"/>
            <a:chExt cx="665414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5414" cy="609600"/>
            </a:xfrm>
            <a:custGeom>
              <a:avLst/>
              <a:gdLst/>
              <a:ahLst/>
              <a:cxnLst/>
              <a:rect l="l" t="t" r="r" b="b"/>
              <a:pathLst>
                <a:path w="665414" h="609600">
                  <a:moveTo>
                    <a:pt x="46221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665414" y="609600"/>
                  </a:lnTo>
                  <a:lnTo>
                    <a:pt x="462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62214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028700"/>
            <a:ext cx="18946474" cy="8229600"/>
            <a:chOff x="0" y="0"/>
            <a:chExt cx="1403443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03443" cy="609600"/>
            </a:xfrm>
            <a:custGeom>
              <a:avLst/>
              <a:gdLst/>
              <a:ahLst/>
              <a:cxnLst/>
              <a:rect l="l" t="t" r="r" b="b"/>
              <a:pathLst>
                <a:path w="1403443" h="609600">
                  <a:moveTo>
                    <a:pt x="120024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403443" y="609600"/>
                  </a:lnTo>
                  <a:lnTo>
                    <a:pt x="1200243" y="0"/>
                  </a:lnTo>
                  <a:close/>
                </a:path>
              </a:pathLst>
            </a:custGeom>
            <a:blipFill>
              <a:blip r:embed="rId2"/>
              <a:stretch>
                <a:fillRect t="-26765" b="-26765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039108" y="5898153"/>
            <a:ext cx="11793628" cy="3360147"/>
            <a:chOff x="0" y="0"/>
            <a:chExt cx="2139607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39607" cy="609600"/>
            </a:xfrm>
            <a:custGeom>
              <a:avLst/>
              <a:gdLst/>
              <a:ahLst/>
              <a:cxnLst/>
              <a:rect l="l" t="t" r="r" b="b"/>
              <a:pathLst>
                <a:path w="2139607" h="609600">
                  <a:moveTo>
                    <a:pt x="193640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2139607" y="609600"/>
                  </a:lnTo>
                  <a:lnTo>
                    <a:pt x="1936407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193640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72880" y="6064383"/>
            <a:ext cx="10126085" cy="2713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19"/>
              </a:lnSpc>
              <a:spcBef>
                <a:spcPct val="0"/>
              </a:spcBef>
            </a:pPr>
            <a:r>
              <a:rPr lang="en-US" sz="157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76" y="-3117561"/>
            <a:ext cx="2856871" cy="5432136"/>
            <a:chOff x="0" y="0"/>
            <a:chExt cx="752427" cy="14306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2427" cy="1430686"/>
            </a:xfrm>
            <a:custGeom>
              <a:avLst/>
              <a:gdLst/>
              <a:ahLst/>
              <a:cxnLst/>
              <a:rect l="l" t="t" r="r" b="b"/>
              <a:pathLst>
                <a:path w="752427" h="1430686">
                  <a:moveTo>
                    <a:pt x="0" y="0"/>
                  </a:moveTo>
                  <a:lnTo>
                    <a:pt x="752427" y="0"/>
                  </a:lnTo>
                  <a:lnTo>
                    <a:pt x="752427" y="1430686"/>
                  </a:lnTo>
                  <a:lnTo>
                    <a:pt x="0" y="1430686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2427" cy="146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932976" y="1325245"/>
            <a:ext cx="10422048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TEAM MEMBERS AND THEIR ROLES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7259300" y="7570932"/>
            <a:ext cx="1028700" cy="5432136"/>
            <a:chOff x="0" y="0"/>
            <a:chExt cx="270933" cy="14306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1430686"/>
            </a:xfrm>
            <a:custGeom>
              <a:avLst/>
              <a:gdLst/>
              <a:ahLst/>
              <a:cxnLst/>
              <a:rect l="l" t="t" r="r" b="b"/>
              <a:pathLst>
                <a:path w="270933" h="1430686">
                  <a:moveTo>
                    <a:pt x="0" y="0"/>
                  </a:moveTo>
                  <a:lnTo>
                    <a:pt x="270933" y="0"/>
                  </a:lnTo>
                  <a:lnTo>
                    <a:pt x="270933" y="1430686"/>
                  </a:lnTo>
                  <a:lnTo>
                    <a:pt x="0" y="1430686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146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96748" y="3358362"/>
            <a:ext cx="9930517" cy="85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497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Pooja.S-Search and Filter Module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6748" y="5564667"/>
            <a:ext cx="13837133" cy="152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87"/>
              </a:lnSpc>
            </a:pPr>
            <a:r>
              <a:rPr lang="en-US" sz="434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Prathiksha.G.V- User Interface Module, Excercise Management Module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56871" y="7485207"/>
            <a:ext cx="13877009" cy="1481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23"/>
              </a:lnSpc>
            </a:pPr>
            <a:r>
              <a:rPr lang="en-US" sz="42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Priya dharshini.T-User interaction and Personalization Module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96748" y="4311090"/>
            <a:ext cx="10772151" cy="85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497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Pradisha.V-API Introduction Module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82174" y="1028700"/>
            <a:ext cx="6995160" cy="5246370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t="-14411" b="-85713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9494251" y="3651885"/>
            <a:ext cx="6119394" cy="4589545"/>
            <a:chOff x="0" y="0"/>
            <a:chExt cx="812800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22082" y="3651885"/>
            <a:ext cx="6937218" cy="5613661"/>
            <a:chOff x="0" y="0"/>
            <a:chExt cx="753328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53328" cy="609600"/>
            </a:xfrm>
            <a:custGeom>
              <a:avLst/>
              <a:gdLst/>
              <a:ahLst/>
              <a:cxnLst/>
              <a:rect l="l" t="t" r="r" b="b"/>
              <a:pathLst>
                <a:path w="753328" h="609600">
                  <a:moveTo>
                    <a:pt x="55012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53328" y="609600"/>
                  </a:lnTo>
                  <a:lnTo>
                    <a:pt x="5501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550128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322082" y="4019176"/>
            <a:ext cx="6516281" cy="5246370"/>
            <a:chOff x="0" y="0"/>
            <a:chExt cx="757157" cy="6096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57157" cy="609600"/>
            </a:xfrm>
            <a:custGeom>
              <a:avLst/>
              <a:gdLst/>
              <a:ahLst/>
              <a:cxnLst/>
              <a:rect l="l" t="t" r="r" b="b"/>
              <a:pathLst>
                <a:path w="757157" h="609600">
                  <a:moveTo>
                    <a:pt x="55395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57157" y="609600"/>
                  </a:lnTo>
                  <a:lnTo>
                    <a:pt x="553957" y="0"/>
                  </a:lnTo>
                  <a:close/>
                </a:path>
              </a:pathLst>
            </a:custGeom>
            <a:blipFill>
              <a:blip r:embed="rId3"/>
              <a:stretch>
                <a:fillRect l="-24824" t="-29008" r="-1366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3197662" y="1028700"/>
            <a:ext cx="429942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3054" y="6486253"/>
            <a:ext cx="9869028" cy="2519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6"/>
              </a:lnSpc>
              <a:spcBef>
                <a:spcPct val="0"/>
              </a:spcBef>
            </a:pPr>
            <a:r>
              <a:rPr lang="en-US" sz="289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platform promotes flexibility, enabling users to adjust their routines according to their personal fitness levels and preferences, while fostering a supportive community that encourages motivation and accountability.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72664" y="2588592"/>
            <a:ext cx="9949418" cy="3686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4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IntroductionFit Flex is a versatile platform designed to enhance fitness experiences by providing personalized workout plans, tracking progress, and offering a community-based environment. It helps individuals achieve their fitness goals through tailored exercise routines, progress monitoring, and access to a wide range of workouts and challenges.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6286" y="0"/>
            <a:ext cx="9143974" cy="10296525"/>
            <a:chOff x="0" y="0"/>
            <a:chExt cx="541364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1364" cy="609600"/>
            </a:xfrm>
            <a:custGeom>
              <a:avLst/>
              <a:gdLst/>
              <a:ahLst/>
              <a:cxnLst/>
              <a:rect l="l" t="t" r="r" b="b"/>
              <a:pathLst>
                <a:path w="541364" h="609600">
                  <a:moveTo>
                    <a:pt x="338164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1364" y="609600"/>
                  </a:lnTo>
                  <a:lnTo>
                    <a:pt x="338164" y="0"/>
                  </a:lnTo>
                  <a:close/>
                </a:path>
              </a:pathLst>
            </a:custGeom>
            <a:blipFill>
              <a:blip r:embed="rId2"/>
              <a:stretch>
                <a:fillRect t="-16646" b="-16646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200032" y="4920764"/>
            <a:ext cx="5765736" cy="4536485"/>
            <a:chOff x="0" y="0"/>
            <a:chExt cx="774783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74783" cy="609600"/>
            </a:xfrm>
            <a:custGeom>
              <a:avLst/>
              <a:gdLst/>
              <a:ahLst/>
              <a:cxnLst/>
              <a:rect l="l" t="t" r="r" b="b"/>
              <a:pathLst>
                <a:path w="774783" h="609600">
                  <a:moveTo>
                    <a:pt x="57158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774783" y="609600"/>
                  </a:lnTo>
                  <a:lnTo>
                    <a:pt x="57158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57158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5143500"/>
            <a:ext cx="5564468" cy="4039799"/>
            <a:chOff x="0" y="0"/>
            <a:chExt cx="839670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9670" cy="609600"/>
            </a:xfrm>
            <a:custGeom>
              <a:avLst/>
              <a:gdLst/>
              <a:ahLst/>
              <a:cxnLst/>
              <a:rect l="l" t="t" r="r" b="b"/>
              <a:pathLst>
                <a:path w="839670" h="609600">
                  <a:moveTo>
                    <a:pt x="63647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39670" y="609600"/>
                  </a:lnTo>
                  <a:lnTo>
                    <a:pt x="636470" y="0"/>
                  </a:lnTo>
                  <a:close/>
                </a:path>
              </a:pathLst>
            </a:custGeom>
            <a:blipFill>
              <a:blip r:embed="rId3"/>
              <a:stretch>
                <a:fillRect l="-4483" r="-448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648565" y="1256593"/>
            <a:ext cx="3553376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OBJECTIVE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3227366"/>
            <a:ext cx="9144000" cy="4714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6"/>
              </a:lnSpc>
            </a:pPr>
            <a:endParaRPr/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 overarching aim of SB Fitzz is to offer an accessible platform tailored for individuals passionate about fitness, exercise, and holistic well-being. </a:t>
            </a: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Our key objectives are as follows:</a:t>
            </a: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1.User-Friendly Experience</a:t>
            </a:r>
          </a:p>
          <a:p>
            <a:pPr algn="l">
              <a:lnSpc>
                <a:spcPts val="4216"/>
              </a:lnSpc>
            </a:pPr>
            <a:r>
              <a:rPr lang="en-US" sz="301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2.Comprehensive Exercise 3.Management</a:t>
            </a:r>
          </a:p>
          <a:p>
            <a:pPr algn="l">
              <a:lnSpc>
                <a:spcPts val="4216"/>
              </a:lnSpc>
              <a:spcBef>
                <a:spcPct val="0"/>
              </a:spcBef>
            </a:pPr>
            <a:r>
              <a:rPr lang="en-US" sz="3011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Technology Stack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5965768" y="0"/>
            <a:ext cx="2251088" cy="3002130"/>
            <a:chOff x="0" y="0"/>
            <a:chExt cx="457096" cy="6096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7096" cy="609600"/>
            </a:xfrm>
            <a:custGeom>
              <a:avLst/>
              <a:gdLst/>
              <a:ahLst/>
              <a:cxnLst/>
              <a:rect l="l" t="t" r="r" b="b"/>
              <a:pathLst>
                <a:path w="457096" h="609600">
                  <a:moveTo>
                    <a:pt x="25389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57096" y="609600"/>
                  </a:lnTo>
                  <a:lnTo>
                    <a:pt x="2538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5389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3121" y="5248775"/>
            <a:ext cx="10456613" cy="5038225"/>
            <a:chOff x="0" y="0"/>
            <a:chExt cx="1265198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65198" cy="609600"/>
            </a:xfrm>
            <a:custGeom>
              <a:avLst/>
              <a:gdLst/>
              <a:ahLst/>
              <a:cxnLst/>
              <a:rect l="l" t="t" r="r" b="b"/>
              <a:pathLst>
                <a:path w="1265198" h="609600">
                  <a:moveTo>
                    <a:pt x="106199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65198" y="609600"/>
                  </a:lnTo>
                  <a:lnTo>
                    <a:pt x="1061998" y="0"/>
                  </a:lnTo>
                  <a:close/>
                </a:path>
              </a:pathLst>
            </a:custGeom>
            <a:blipFill>
              <a:blip r:embed="rId2"/>
              <a:stretch>
                <a:fillRect t="-27829" b="-2782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31387" y="5248775"/>
            <a:ext cx="10456613" cy="5038225"/>
            <a:chOff x="0" y="0"/>
            <a:chExt cx="1265198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65198" cy="609600"/>
            </a:xfrm>
            <a:custGeom>
              <a:avLst/>
              <a:gdLst/>
              <a:ahLst/>
              <a:cxnLst/>
              <a:rect l="l" t="t" r="r" b="b"/>
              <a:pathLst>
                <a:path w="1265198" h="609600">
                  <a:moveTo>
                    <a:pt x="1061998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265198" y="609600"/>
                  </a:lnTo>
                  <a:lnTo>
                    <a:pt x="1061998" y="0"/>
                  </a:lnTo>
                  <a:close/>
                </a:path>
              </a:pathLst>
            </a:custGeom>
            <a:blipFill>
              <a:blip r:embed="rId3"/>
              <a:stretch>
                <a:fillRect t="-19138" b="-19138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028700" y="1578191"/>
            <a:ext cx="3482131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PROPOSED      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149610" y="1786978"/>
            <a:ext cx="843976" cy="571757"/>
            <a:chOff x="0" y="0"/>
            <a:chExt cx="899837" cy="609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99837" cy="609600"/>
            </a:xfrm>
            <a:custGeom>
              <a:avLst/>
              <a:gdLst/>
              <a:ahLst/>
              <a:cxnLst/>
              <a:rect l="l" t="t" r="r" b="b"/>
              <a:pathLst>
                <a:path w="899837" h="609600">
                  <a:moveTo>
                    <a:pt x="69663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99837" y="609600"/>
                  </a:lnTo>
                  <a:lnTo>
                    <a:pt x="696637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69663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993587" y="2475490"/>
            <a:ext cx="4042733" cy="58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  <a:spcBef>
                <a:spcPct val="0"/>
              </a:spcBef>
            </a:pPr>
            <a:r>
              <a:rPr lang="en-US" sz="170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Users struggle to find structured workout plans tailored to their needs.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72934" y="1817067"/>
            <a:ext cx="2949032" cy="393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3"/>
              </a:lnSpc>
              <a:spcBef>
                <a:spcPct val="0"/>
              </a:spcBef>
            </a:pPr>
            <a:r>
              <a:rPr lang="en-US" sz="2345">
                <a:solidFill>
                  <a:srgbClr val="B81212"/>
                </a:solidFill>
                <a:latin typeface="Open Sans"/>
                <a:ea typeface="Open Sans"/>
                <a:cs typeface="Open Sans"/>
                <a:sym typeface="Open Sans"/>
              </a:rPr>
              <a:t> 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92251" y="1804578"/>
            <a:ext cx="558695" cy="36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774011" y="1638678"/>
            <a:ext cx="843976" cy="571757"/>
            <a:chOff x="0" y="0"/>
            <a:chExt cx="899837" cy="6096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99837" cy="609600"/>
            </a:xfrm>
            <a:custGeom>
              <a:avLst/>
              <a:gdLst/>
              <a:ahLst/>
              <a:cxnLst/>
              <a:rect l="l" t="t" r="r" b="b"/>
              <a:pathLst>
                <a:path w="899837" h="609600">
                  <a:moveTo>
                    <a:pt x="69663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99837" y="609600"/>
                  </a:lnTo>
                  <a:lnTo>
                    <a:pt x="696637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01600" y="-38100"/>
              <a:ext cx="69663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754694" y="2309336"/>
            <a:ext cx="4208397" cy="912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2"/>
              </a:lnSpc>
              <a:spcBef>
                <a:spcPct val="0"/>
              </a:spcBef>
            </a:pPr>
            <a:r>
              <a:rPr lang="en-US" sz="177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 React.js-based fitness web application categorized by body parts and equipment.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218302" y="1552854"/>
            <a:ext cx="2764772" cy="359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8"/>
              </a:lnSpc>
              <a:spcBef>
                <a:spcPct val="0"/>
              </a:spcBef>
            </a:pPr>
            <a:r>
              <a:rPr lang="en-US" sz="2120">
                <a:solidFill>
                  <a:srgbClr val="B81212"/>
                </a:solidFill>
                <a:latin typeface="Open Sans"/>
                <a:ea typeface="Open Sans"/>
                <a:cs typeface="Open Sans"/>
                <a:sym typeface="Open Sans"/>
              </a:rPr>
              <a:t> Solution Description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95999" y="3127591"/>
            <a:ext cx="558695" cy="37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799979" y="3497660"/>
            <a:ext cx="843976" cy="571757"/>
            <a:chOff x="0" y="0"/>
            <a:chExt cx="899837" cy="6096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9837" cy="609600"/>
            </a:xfrm>
            <a:custGeom>
              <a:avLst/>
              <a:gdLst/>
              <a:ahLst/>
              <a:cxnLst/>
              <a:rect l="l" t="t" r="r" b="b"/>
              <a:pathLst>
                <a:path w="899837" h="609600">
                  <a:moveTo>
                    <a:pt x="696637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99837" y="609600"/>
                  </a:lnTo>
                  <a:lnTo>
                    <a:pt x="696637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101600" y="-38100"/>
              <a:ext cx="69663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065339" y="3440510"/>
            <a:ext cx="3378710" cy="45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2"/>
              </a:lnSpc>
              <a:spcBef>
                <a:spcPct val="0"/>
              </a:spcBef>
            </a:pPr>
            <a:r>
              <a:rPr lang="en-US" sz="2658">
                <a:solidFill>
                  <a:srgbClr val="B81212"/>
                </a:solidFill>
                <a:latin typeface="Open Sans"/>
                <a:ea typeface="Open Sans"/>
                <a:cs typeface="Open Sans"/>
                <a:sym typeface="Open Sans"/>
              </a:rPr>
              <a:t>Novelty/Uniqueness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109717" y="4002567"/>
            <a:ext cx="4873357" cy="70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5"/>
              </a:lnSpc>
              <a:spcBef>
                <a:spcPct val="0"/>
              </a:spcBef>
            </a:pPr>
            <a:r>
              <a:rPr lang="en-US" sz="2053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Free and structured access to categorized workouts.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42619" y="3579512"/>
            <a:ext cx="558695" cy="37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16651" y="1708138"/>
            <a:ext cx="558695" cy="370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081724" y="2626335"/>
            <a:ext cx="3706922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 STATEMENT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975883" y="1863611"/>
            <a:ext cx="11614906" cy="6428380"/>
            <a:chOff x="0" y="0"/>
            <a:chExt cx="1101436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1436" cy="609600"/>
            </a:xfrm>
            <a:custGeom>
              <a:avLst/>
              <a:gdLst/>
              <a:ahLst/>
              <a:cxnLst/>
              <a:rect l="l" t="t" r="r" b="b"/>
              <a:pathLst>
                <a:path w="1101436" h="609600">
                  <a:moveTo>
                    <a:pt x="89823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101436" y="609600"/>
                  </a:lnTo>
                  <a:lnTo>
                    <a:pt x="898236" y="0"/>
                  </a:lnTo>
                  <a:close/>
                </a:path>
              </a:pathLst>
            </a:custGeom>
            <a:blipFill>
              <a:blip r:embed="rId2"/>
              <a:stretch>
                <a:fillRect t="-9040" r="-6391" b="-1903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9420448" y="1863611"/>
            <a:ext cx="3124482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633992"/>
            <a:ext cx="8877452" cy="499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8635" lvl="1" indent="-384318" algn="l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Frontend: React.js, CSS, React Fa Icons.</a:t>
            </a:r>
          </a:p>
          <a:p>
            <a:pPr marL="768635" lvl="1" indent="-384318" algn="l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Backend/API Handling: JavaScript, Axios.</a:t>
            </a:r>
          </a:p>
          <a:p>
            <a:pPr marL="768635" lvl="1" indent="-384318" algn="l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External API: ExerciseDB (via RapidAPI).</a:t>
            </a:r>
          </a:p>
          <a:p>
            <a:pPr marL="768635" lvl="1" indent="-384318" algn="l">
              <a:lnSpc>
                <a:spcPts val="4984"/>
              </a:lnSpc>
              <a:buFont typeface="Arial"/>
              <a:buChar char="•"/>
            </a:pPr>
            <a:r>
              <a:rPr lang="en-US" sz="356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Security: HTTPS, API Key Authentication.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2689" y="7421900"/>
            <a:ext cx="558695" cy="36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1087" y="1863611"/>
            <a:ext cx="4568666" cy="989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27096" y="2292324"/>
            <a:ext cx="6082081" cy="608208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20000">
                    <a:alpha val="100000"/>
                  </a:srgbClr>
                </a:gs>
                <a:gs pos="100000">
                  <a:srgbClr val="F041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236024" y="2292324"/>
            <a:ext cx="5664226" cy="56642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24414" b="-25585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212483" y="164211"/>
            <a:ext cx="5863035" cy="86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83"/>
              </a:lnSpc>
            </a:pPr>
            <a:r>
              <a:rPr lang="en-US" sz="57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MODULE DESCRIPTION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0728" y="2730474"/>
            <a:ext cx="12686368" cy="278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8208" lvl="1" indent="-289104" algn="l">
              <a:lnSpc>
                <a:spcPts val="3749"/>
              </a:lnSpc>
              <a:buFont typeface="Arial"/>
              <a:buChar char="•"/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Components: Navbar, Hero, Search Bar, Category Display, Footer</a:t>
            </a:r>
          </a:p>
          <a:p>
            <a:pPr algn="l">
              <a:lnSpc>
                <a:spcPts val="3749"/>
              </a:lnSpc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Features</a:t>
            </a:r>
            <a:r>
              <a:rPr lang="en-US" sz="267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578208" lvl="1" indent="-289104" algn="l">
              <a:lnSpc>
                <a:spcPts val="3749"/>
              </a:lnSpc>
              <a:buFont typeface="Arial"/>
              <a:buChar char="•"/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Provides seamless navigation across the application</a:t>
            </a:r>
          </a:p>
          <a:p>
            <a:pPr marL="578208" lvl="1" indent="-289104" algn="l">
              <a:lnSpc>
                <a:spcPts val="3749"/>
              </a:lnSpc>
              <a:buFont typeface="Arial"/>
              <a:buChar char="•"/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Displays trending workouts and fitness challenges</a:t>
            </a:r>
          </a:p>
          <a:p>
            <a:pPr marL="578208" lvl="1" indent="-289104" algn="l">
              <a:lnSpc>
                <a:spcPts val="3749"/>
              </a:lnSpc>
              <a:buFont typeface="Arial"/>
              <a:buChar char="•"/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Allows users to search for exercises by name, category, or equipment</a:t>
            </a:r>
          </a:p>
          <a:p>
            <a:pPr marL="578208" lvl="1" indent="-289104" algn="l">
              <a:lnSpc>
                <a:spcPts val="3749"/>
              </a:lnSpc>
              <a:buFont typeface="Arial"/>
              <a:buChar char="•"/>
            </a:pPr>
            <a:r>
              <a:rPr lang="en-US" sz="2678" b="1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Showcases different workout categories visually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7207" y="1521260"/>
            <a:ext cx="6316705" cy="77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13"/>
              </a:lnSpc>
            </a:pPr>
            <a:r>
              <a:rPr lang="en-US" sz="5137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USER INTERFACE MODULE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7207" y="6537024"/>
            <a:ext cx="8776793" cy="78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5"/>
              </a:lnSpc>
            </a:pPr>
            <a:r>
              <a:rPr lang="en-US" sz="5223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EXERCISE  MANAGEMENT MODULE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3054" y="7779649"/>
            <a:ext cx="16000731" cy="211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223" lvl="1" indent="-263611" algn="l">
              <a:lnSpc>
                <a:spcPts val="3418"/>
              </a:lnSpc>
              <a:buFont typeface="Arial"/>
              <a:buChar char="•"/>
            </a:pPr>
            <a:r>
              <a:rPr lang="en-US" sz="244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Components: Exercise List, Exercise Details Page</a:t>
            </a:r>
          </a:p>
          <a:p>
            <a:pPr algn="just">
              <a:lnSpc>
                <a:spcPts val="3418"/>
              </a:lnSpc>
            </a:pPr>
            <a:r>
              <a:rPr lang="en-US" sz="244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Features:</a:t>
            </a:r>
          </a:p>
          <a:p>
            <a:pPr marL="527223" lvl="1" indent="-263611" algn="l">
              <a:lnSpc>
                <a:spcPts val="3418"/>
              </a:lnSpc>
              <a:buFont typeface="Arial"/>
              <a:buChar char="•"/>
            </a:pPr>
            <a:r>
              <a:rPr lang="en-US" sz="244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Fetches exercises from the RapidAPI Exercise Database</a:t>
            </a:r>
          </a:p>
          <a:p>
            <a:pPr marL="527223" lvl="1" indent="-263611" algn="l">
              <a:lnSpc>
                <a:spcPts val="3418"/>
              </a:lnSpc>
              <a:buFont typeface="Arial"/>
              <a:buChar char="•"/>
            </a:pPr>
            <a:r>
              <a:rPr lang="en-US" sz="244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Displays exercise details including name, instructions, targeted muscle groups, and difficulty level</a:t>
            </a:r>
          </a:p>
          <a:p>
            <a:pPr marL="527223" lvl="1" indent="-263611" algn="l">
              <a:lnSpc>
                <a:spcPts val="3418"/>
              </a:lnSpc>
              <a:buFont typeface="Arial"/>
              <a:buChar char="•"/>
            </a:pPr>
            <a:r>
              <a:rPr lang="en-US" sz="2441" b="1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Integrates multimedia resources such as images and YouTube videos for exercise demonstrations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79754" y="0"/>
            <a:ext cx="1854418" cy="1028700"/>
            <a:chOff x="0" y="0"/>
            <a:chExt cx="1098915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915" cy="609600"/>
            </a:xfrm>
            <a:custGeom>
              <a:avLst/>
              <a:gdLst/>
              <a:ahLst/>
              <a:cxnLst/>
              <a:rect l="l" t="t" r="r" b="b"/>
              <a:pathLst>
                <a:path w="1098915" h="609600">
                  <a:moveTo>
                    <a:pt x="89571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1098915" y="609600"/>
                  </a:lnTo>
                  <a:lnTo>
                    <a:pt x="895715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89571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05418" y="8892317"/>
            <a:ext cx="1258472" cy="1404208"/>
            <a:chOff x="0" y="0"/>
            <a:chExt cx="546333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6333" cy="609600"/>
            </a:xfrm>
            <a:custGeom>
              <a:avLst/>
              <a:gdLst/>
              <a:ahLst/>
              <a:cxnLst/>
              <a:rect l="l" t="t" r="r" b="b"/>
              <a:pathLst>
                <a:path w="546333" h="609600">
                  <a:moveTo>
                    <a:pt x="343133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46333" y="609600"/>
                  </a:lnTo>
                  <a:lnTo>
                    <a:pt x="34313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343133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1089" y="2904019"/>
            <a:ext cx="9840011" cy="7380008"/>
            <a:chOff x="0" y="0"/>
            <a:chExt cx="812800" cy="609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t="-24597" b="-7552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139359" y="7391252"/>
            <a:ext cx="2251088" cy="3002130"/>
            <a:chOff x="0" y="0"/>
            <a:chExt cx="457096" cy="609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7096" cy="609600"/>
            </a:xfrm>
            <a:custGeom>
              <a:avLst/>
              <a:gdLst/>
              <a:ahLst/>
              <a:cxnLst/>
              <a:rect l="l" t="t" r="r" b="b"/>
              <a:pathLst>
                <a:path w="457096" h="609600">
                  <a:moveTo>
                    <a:pt x="25389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57096" y="609600"/>
                  </a:lnTo>
                  <a:lnTo>
                    <a:pt x="253896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5389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77432" y="1028700"/>
            <a:ext cx="8690946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60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SEARCH AND FILTER MODULE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67026" y="4085452"/>
            <a:ext cx="558695" cy="36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67026" y="6532067"/>
            <a:ext cx="558695" cy="369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7"/>
              </a:lnSpc>
              <a:spcBef>
                <a:spcPct val="0"/>
              </a:spcBef>
            </a:pPr>
            <a:r>
              <a:rPr lang="en-US" sz="219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243" y="2302220"/>
            <a:ext cx="10181629" cy="25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577" lvl="1" indent="-264288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Components: Search Bar, Category Selector</a:t>
            </a:r>
          </a:p>
          <a:p>
            <a:pPr algn="l">
              <a:lnSpc>
                <a:spcPts val="3427"/>
              </a:lnSpc>
            </a:pPr>
            <a:r>
              <a:rPr lang="en-US" sz="24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Features:</a:t>
            </a:r>
          </a:p>
          <a:p>
            <a:pPr marL="528577" lvl="1" indent="-264288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Implements an advanced search feature to find exercises based on keywords, equipment, and muscle group.</a:t>
            </a:r>
          </a:p>
          <a:p>
            <a:pPr marL="528577" lvl="1" indent="-264288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Fetches relevant workout data dynamically</a:t>
            </a:r>
          </a:p>
          <a:p>
            <a:pPr marL="528577" lvl="1" indent="-264288" algn="l">
              <a:lnSpc>
                <a:spcPts val="3427"/>
              </a:lnSpc>
              <a:buFont typeface="Arial"/>
              <a:buChar char="•"/>
            </a:pPr>
            <a:r>
              <a:rPr lang="en-US" sz="244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filtering options for refined search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5243" y="5657672"/>
            <a:ext cx="7911929" cy="91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0"/>
              </a:lnSpc>
            </a:pPr>
            <a:r>
              <a:rPr lang="en-US" sz="60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API INTRODUCTION MODULE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7432" y="6979959"/>
            <a:ext cx="8584704" cy="261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419" lvl="1" indent="-269710" algn="l">
              <a:lnSpc>
                <a:spcPts val="3497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Dependencies: Axios, React Query</a:t>
            </a:r>
          </a:p>
          <a:p>
            <a:pPr algn="l">
              <a:lnSpc>
                <a:spcPts val="3497"/>
              </a:lnSpc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Features:</a:t>
            </a:r>
          </a:p>
          <a:p>
            <a:pPr marL="539419" lvl="1" indent="-269710" algn="l">
              <a:lnSpc>
                <a:spcPts val="3497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Fetches data from external APIs using Axios</a:t>
            </a:r>
          </a:p>
          <a:p>
            <a:pPr marL="539419" lvl="1" indent="-269710" algn="l">
              <a:lnSpc>
                <a:spcPts val="3497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Retrieves available equipment and body parts lists</a:t>
            </a:r>
          </a:p>
          <a:p>
            <a:pPr marL="539419" lvl="1" indent="-269710" algn="l">
              <a:lnSpc>
                <a:spcPts val="3497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Fetches exercise details and related YouTube videos</a:t>
            </a:r>
          </a:p>
          <a:p>
            <a:pPr marL="539419" lvl="1" indent="-269710" algn="l">
              <a:lnSpc>
                <a:spcPts val="3497"/>
              </a:lnSpc>
              <a:buFont typeface="Arial"/>
              <a:buChar char="•"/>
            </a:pPr>
            <a:r>
              <a:rPr lang="en-US" sz="249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Implements caching for efficient API usage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57400" y="-1157288"/>
            <a:ext cx="3086100" cy="2314575"/>
            <a:chOff x="0" y="0"/>
            <a:chExt cx="812800" cy="609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9231" y="9258300"/>
            <a:ext cx="2897537" cy="2173153"/>
            <a:chOff x="0" y="0"/>
            <a:chExt cx="812800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4D00">
                    <a:alpha val="100000"/>
                  </a:srgbClr>
                </a:gs>
                <a:gs pos="100000">
                  <a:srgbClr val="9F000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649362" y="1425534"/>
            <a:ext cx="6609938" cy="1970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SPRINT PLANNING &amp;</a:t>
            </a:r>
          </a:p>
          <a:p>
            <a:pPr algn="ctr">
              <a:lnSpc>
                <a:spcPts val="7735"/>
              </a:lnSpc>
            </a:pPr>
            <a:r>
              <a:rPr lang="en-US" sz="6500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 DEVELOPMENT PHASE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73531" y="3903011"/>
            <a:ext cx="8361600" cy="512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405" lvl="1" indent="-350202" algn="l">
              <a:lnSpc>
                <a:spcPts val="4541"/>
              </a:lnSpc>
              <a:buFont typeface="Arial"/>
              <a:buChar char="•"/>
            </a:pPr>
            <a:r>
              <a:rPr lang="en-US" sz="324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Sprint Planning &amp; Development Phases</a:t>
            </a:r>
          </a:p>
          <a:p>
            <a:pPr marL="700405" lvl="1" indent="-350202" algn="l">
              <a:lnSpc>
                <a:spcPts val="4541"/>
              </a:lnSpc>
              <a:buFont typeface="Arial"/>
              <a:buChar char="•"/>
            </a:pPr>
            <a:r>
              <a:rPr lang="en-US" sz="324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Sprint 1: UI setup, homepage navigation, API integration.</a:t>
            </a:r>
          </a:p>
          <a:p>
            <a:pPr marL="700405" lvl="1" indent="-350202" algn="l">
              <a:lnSpc>
                <a:spcPts val="4541"/>
              </a:lnSpc>
              <a:buFont typeface="Arial"/>
              <a:buChar char="•"/>
            </a:pPr>
            <a:r>
              <a:rPr lang="en-US" sz="324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Sprint 2: Exercise listing, detailed exercise pages.</a:t>
            </a:r>
          </a:p>
          <a:p>
            <a:pPr marL="700405" lvl="1" indent="-350202" algn="l">
              <a:lnSpc>
                <a:spcPts val="4541"/>
              </a:lnSpc>
              <a:buFont typeface="Arial"/>
              <a:buChar char="•"/>
            </a:pPr>
            <a:r>
              <a:rPr lang="en-US" sz="324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Sprint 3: UI enhancement, error handling.</a:t>
            </a:r>
          </a:p>
          <a:p>
            <a:pPr marL="700405" lvl="1" indent="-350202" algn="l">
              <a:lnSpc>
                <a:spcPts val="4541"/>
              </a:lnSpc>
              <a:buFont typeface="Arial"/>
              <a:buChar char="•"/>
            </a:pPr>
            <a:r>
              <a:rPr lang="en-US" sz="324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Sprint 4: Search feature, responsive design.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5184" y="1740559"/>
            <a:ext cx="8408816" cy="1655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2"/>
              </a:lnSpc>
            </a:pPr>
            <a:r>
              <a:rPr lang="en-US" sz="5506">
                <a:solidFill>
                  <a:srgbClr val="B81212"/>
                </a:solidFill>
                <a:latin typeface="Anton"/>
                <a:ea typeface="Anton"/>
                <a:cs typeface="Anton"/>
                <a:sym typeface="Anton"/>
              </a:rPr>
              <a:t>USER INTERACTION &amp; PERSONALIZATION MODULE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302" y="3912536"/>
            <a:ext cx="7720579" cy="4781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564" lvl="1" indent="-324782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Components: Favorites, Workout Plans, Newsletter Subscription.</a:t>
            </a:r>
          </a:p>
          <a:p>
            <a:pPr algn="l">
              <a:lnSpc>
                <a:spcPts val="4212"/>
              </a:lnSpc>
              <a:spcBef>
                <a:spcPct val="0"/>
              </a:spcBef>
            </a:pP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00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649564" lvl="1" indent="-324782" algn="ctr">
              <a:lnSpc>
                <a:spcPts val="4212"/>
              </a:lnSpc>
              <a:spcBef>
                <a:spcPct val="0"/>
              </a:spcBef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Allows users to save favorite exercises</a:t>
            </a:r>
          </a:p>
          <a:p>
            <a:pPr marL="649564" lvl="1" indent="-324782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Enables subscription to a newsletter for fitness tips and updates</a:t>
            </a:r>
          </a:p>
          <a:p>
            <a:pPr marL="649564" lvl="1" indent="-324782" algn="l">
              <a:lnSpc>
                <a:spcPts val="4212"/>
              </a:lnSpc>
              <a:buFont typeface="Arial"/>
              <a:buChar char="•"/>
            </a:pPr>
            <a:r>
              <a:rPr lang="en-US" sz="300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personalized workout recommendations</a:t>
            </a:r>
          </a:p>
          <a:p>
            <a:pPr algn="ctr">
              <a:lnSpc>
                <a:spcPts val="4212"/>
              </a:lnSpc>
              <a:spcBef>
                <a:spcPct val="0"/>
              </a:spcBef>
            </a:pPr>
            <a:endParaRPr lang="en-US" sz="300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608</Words>
  <Application>Microsoft Office PowerPoint</Application>
  <PresentationFormat>Custom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Open Sans Bold</vt:lpstr>
      <vt:lpstr>Elika Gorica</vt:lpstr>
      <vt:lpstr>Anton</vt:lpstr>
      <vt:lpstr>Lora</vt:lpstr>
      <vt:lpstr>Calibri</vt:lpstr>
      <vt:lpstr>Canva Sans Bold</vt:lpstr>
      <vt:lpstr>Open Sans</vt:lpstr>
      <vt:lpstr>Canva Sans</vt:lpstr>
      <vt:lpstr>Arial</vt:lpstr>
      <vt:lpstr>Lora Bold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Fitflex</dc:title>
  <dc:creator>Pooja</dc:creator>
  <cp:lastModifiedBy>Lenvo</cp:lastModifiedBy>
  <cp:revision>3</cp:revision>
  <dcterms:created xsi:type="dcterms:W3CDTF">2006-08-16T00:00:00Z</dcterms:created>
  <dcterms:modified xsi:type="dcterms:W3CDTF">2025-04-03T09:15:54Z</dcterms:modified>
  <dc:identifier>DAGjjCse_i8</dc:identifier>
</cp:coreProperties>
</file>